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sldIdLst>
    <p:sldId id="1370" r:id="rId2"/>
    <p:sldId id="1802" r:id="rId3"/>
    <p:sldId id="1804" r:id="rId4"/>
    <p:sldId id="1803" r:id="rId5"/>
    <p:sldId id="1827" r:id="rId6"/>
    <p:sldId id="1830" r:id="rId7"/>
    <p:sldId id="1833" r:id="rId8"/>
    <p:sldId id="1842" r:id="rId9"/>
    <p:sldId id="1828" r:id="rId10"/>
    <p:sldId id="1863" r:id="rId11"/>
    <p:sldId id="1836" r:id="rId12"/>
    <p:sldId id="1864" r:id="rId13"/>
    <p:sldId id="1865" r:id="rId14"/>
    <p:sldId id="1839" r:id="rId15"/>
    <p:sldId id="1471" r:id="rId16"/>
    <p:sldId id="1844" r:id="rId17"/>
    <p:sldId id="1845" r:id="rId18"/>
    <p:sldId id="1862" r:id="rId19"/>
    <p:sldId id="1846" r:id="rId20"/>
    <p:sldId id="1850" r:id="rId21"/>
    <p:sldId id="1851" r:id="rId22"/>
    <p:sldId id="1852" r:id="rId23"/>
    <p:sldId id="1853" r:id="rId24"/>
    <p:sldId id="1854" r:id="rId25"/>
    <p:sldId id="1855" r:id="rId26"/>
    <p:sldId id="1856" r:id="rId27"/>
    <p:sldId id="1857" r:id="rId28"/>
    <p:sldId id="1858" r:id="rId29"/>
    <p:sldId id="1860" r:id="rId30"/>
    <p:sldId id="1466" r:id="rId31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EEECE1"/>
    <a:srgbClr val="FFE38B"/>
    <a:srgbClr val="0070C0"/>
    <a:srgbClr val="D828B6"/>
    <a:srgbClr val="0000FF"/>
    <a:srgbClr val="CC0099"/>
    <a:srgbClr val="FF6600"/>
    <a:srgbClr val="008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8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63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8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7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https://en.wikipedia.org/wiki/NT_LAN_Manager#NTLMv2</a:t>
            </a:r>
          </a:p>
          <a:p>
            <a:r>
              <a:rPr lang="en-US" dirty="0"/>
              <a:t>Can’t fit it on the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6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6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2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4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23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04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82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UMBC, RJ Joyce,</a:t>
            </a:r>
            <a:r>
              <a:rPr lang="en-US" altLang="en-US" sz="1600" baseline="0" dirty="0">
                <a:latin typeface="Arial" pitchFamily="34" charset="0"/>
              </a:rPr>
              <a:t> and </a:t>
            </a:r>
            <a:r>
              <a:rPr lang="en-US" altLang="en-US" sz="1600" dirty="0">
                <a:latin typeface="Arial" pitchFamily="34" charset="0"/>
              </a:rPr>
              <a:t>Dr. Katherine Gibson unless 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smtClean="0"/>
              <a:t>and Windows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83FFE3-E9DF-4934-AFBD-778DE078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Security Authority (LSA)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94C611-7EF0-45D3-9083-D7AA87681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Windows subsystem responsible for managing authentication and local security policy</a:t>
            </a:r>
          </a:p>
          <a:p>
            <a:endParaRPr lang="en-US" dirty="0"/>
          </a:p>
          <a:p>
            <a:r>
              <a:rPr lang="en-US" dirty="0"/>
              <a:t>Local security policy determines:</a:t>
            </a:r>
          </a:p>
          <a:p>
            <a:pPr lvl="1"/>
            <a:r>
              <a:rPr lang="en-US" sz="2800" dirty="0"/>
              <a:t>Which users can access the system and in what way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i="1" dirty="0"/>
              <a:t>e.g.</a:t>
            </a:r>
            <a:r>
              <a:rPr lang="en-US" sz="2800" dirty="0"/>
              <a:t>, interactively, over the network, or as a service)</a:t>
            </a:r>
          </a:p>
          <a:p>
            <a:pPr lvl="1"/>
            <a:r>
              <a:rPr lang="en-US" sz="2800" dirty="0"/>
              <a:t>Which users have which permissions on the system</a:t>
            </a:r>
          </a:p>
          <a:p>
            <a:pPr lvl="1"/>
            <a:r>
              <a:rPr lang="en-US" sz="2800" dirty="0"/>
              <a:t>What forms of auditing are being performed</a:t>
            </a:r>
          </a:p>
        </p:txBody>
      </p:sp>
    </p:spTree>
    <p:extLst>
      <p:ext uri="{BB962C8B-B14F-4D97-AF65-F5344CB8AC3E}">
        <p14:creationId xmlns:p14="http://schemas.microsoft.com/office/powerpoint/2010/main" val="22837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83FFE3-E9DF-4934-AFBD-778DE078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Accounts Manager (SAM)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94C611-7EF0-45D3-9083-D7AA87681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Database on standalone Windows systems that </a:t>
            </a:r>
            <a:br>
              <a:rPr lang="en-US" dirty="0"/>
            </a:br>
            <a:r>
              <a:rPr lang="en-US" dirty="0"/>
              <a:t>stores users’ password hashes</a:t>
            </a:r>
          </a:p>
          <a:p>
            <a:pPr lvl="4"/>
            <a:endParaRPr lang="en-US" dirty="0"/>
          </a:p>
          <a:p>
            <a:r>
              <a:rPr lang="en-US" dirty="0"/>
              <a:t>Two password hashing algorithms have been used</a:t>
            </a:r>
          </a:p>
          <a:p>
            <a:pPr lvl="1"/>
            <a:r>
              <a:rPr lang="en-US" dirty="0"/>
              <a:t>Lan Manager hash (</a:t>
            </a:r>
            <a:r>
              <a:rPr lang="en-US" dirty="0" err="1"/>
              <a:t>LanMan</a:t>
            </a:r>
            <a:r>
              <a:rPr lang="en-US" dirty="0"/>
              <a:t>, LM)</a:t>
            </a:r>
          </a:p>
          <a:p>
            <a:pPr lvl="1"/>
            <a:r>
              <a:rPr lang="en-US" dirty="0"/>
              <a:t>NT hash (NTLM)</a:t>
            </a:r>
          </a:p>
          <a:p>
            <a:pPr lvl="5"/>
            <a:endParaRPr lang="en-US" sz="1800" dirty="0"/>
          </a:p>
          <a:p>
            <a:r>
              <a:rPr lang="en-US" dirty="0"/>
              <a:t>On most modern Windows versions, the SAM file is </a:t>
            </a:r>
            <a:br>
              <a:rPr lang="en-US" dirty="0"/>
            </a:br>
            <a:r>
              <a:rPr lang="en-US" dirty="0"/>
              <a:t>encrypted to prevent offline password cracking</a:t>
            </a:r>
          </a:p>
          <a:p>
            <a:pPr lvl="1"/>
            <a:r>
              <a:rPr lang="en-US" dirty="0"/>
              <a:t>As of Windows 10, full disk encryption is preferred</a:t>
            </a:r>
          </a:p>
        </p:txBody>
      </p:sp>
    </p:spTree>
    <p:extLst>
      <p:ext uri="{BB962C8B-B14F-4D97-AF65-F5344CB8AC3E}">
        <p14:creationId xmlns:p14="http://schemas.microsoft.com/office/powerpoint/2010/main" val="356460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B8ACDC-2130-41F3-8CC2-1808416A1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 Manager Hash (</a:t>
            </a:r>
            <a:r>
              <a:rPr lang="en-US" dirty="0" err="1"/>
              <a:t>LanMan</a:t>
            </a:r>
            <a:r>
              <a:rPr lang="en-US" dirty="0"/>
              <a:t>, LM)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BADDAD-D7C8-4F0C-A3CF-00DD2043A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legacy versions of Windows, passwords were </a:t>
            </a:r>
            <a:br>
              <a:rPr lang="en-US" dirty="0"/>
            </a:br>
            <a:r>
              <a:rPr lang="en-US" dirty="0"/>
              <a:t>14 characters max and not case sensitive</a:t>
            </a:r>
          </a:p>
          <a:p>
            <a:endParaRPr lang="en-US" dirty="0"/>
          </a:p>
          <a:p>
            <a:r>
              <a:rPr lang="en-US" dirty="0"/>
              <a:t>LM hash algorithm:</a:t>
            </a:r>
          </a:p>
          <a:p>
            <a:pPr lvl="1"/>
            <a:r>
              <a:rPr lang="en-US" sz="2800" dirty="0"/>
              <a:t>Pad password to 14 characters</a:t>
            </a:r>
          </a:p>
          <a:p>
            <a:pPr lvl="1"/>
            <a:r>
              <a:rPr lang="en-US" sz="2800" dirty="0"/>
              <a:t>Convert to upper case</a:t>
            </a:r>
          </a:p>
          <a:p>
            <a:pPr lvl="1"/>
            <a:r>
              <a:rPr lang="en-US" sz="2800" dirty="0"/>
              <a:t>Split in half, use each half as a 56-bit DES key</a:t>
            </a:r>
          </a:p>
          <a:p>
            <a:pPr lvl="1"/>
            <a:r>
              <a:rPr lang="en-US" sz="2800" dirty="0"/>
              <a:t>DES encrypt the exact string “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KGS!@#$%</a:t>
            </a:r>
            <a:r>
              <a:rPr lang="en-US" sz="2800" dirty="0"/>
              <a:t>” with both keys</a:t>
            </a:r>
          </a:p>
          <a:p>
            <a:pPr lvl="1"/>
            <a:r>
              <a:rPr lang="en-US" sz="2800" dirty="0"/>
              <a:t>Concatenate the two encrypted strings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9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DB0A77-85FB-4E59-8E91-54E5405E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 Manager Hash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A7D74-F53A-4EFE-A3BF-6BB5C9BF0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Trivial to brute force</a:t>
            </a:r>
          </a:p>
          <a:p>
            <a:pPr lvl="1"/>
            <a:r>
              <a:rPr lang="en-US" dirty="0"/>
              <a:t>Just need to crack each of the two 7-byte halves</a:t>
            </a:r>
          </a:p>
          <a:p>
            <a:pPr lvl="1"/>
            <a:r>
              <a:rPr lang="en-US" dirty="0"/>
              <a:t>Exponentially easier to brute-force two 7-character </a:t>
            </a:r>
            <a:br>
              <a:rPr lang="en-US" dirty="0"/>
            </a:br>
            <a:r>
              <a:rPr lang="en-US" dirty="0"/>
              <a:t>strings than a single 14-character string</a:t>
            </a:r>
          </a:p>
          <a:p>
            <a:pPr lvl="1"/>
            <a:r>
              <a:rPr lang="en-US" dirty="0"/>
              <a:t>Also, since passwords are converted to uppercase, </a:t>
            </a:r>
            <a:br>
              <a:rPr lang="en-US" dirty="0"/>
            </a:br>
            <a:r>
              <a:rPr lang="en-US" dirty="0"/>
              <a:t>it’s even easier to crack</a:t>
            </a:r>
          </a:p>
          <a:p>
            <a:pPr lvl="1"/>
            <a:endParaRPr lang="en-US" dirty="0"/>
          </a:p>
          <a:p>
            <a:r>
              <a:rPr lang="en-US" dirty="0"/>
              <a:t>Default prior to Windows NT</a:t>
            </a:r>
          </a:p>
          <a:p>
            <a:pPr lvl="1"/>
            <a:endParaRPr lang="en-US" dirty="0"/>
          </a:p>
          <a:p>
            <a:r>
              <a:rPr lang="en-US" dirty="0"/>
              <a:t>Disabled since Windows Vista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30F758-610E-4F28-A963-44C85CB4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 Hash (NTLM)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944FFF-CFCF-486A-B4A9-42A30E215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used by modern Windows systems</a:t>
            </a:r>
          </a:p>
          <a:p>
            <a:pPr lvl="1"/>
            <a:endParaRPr lang="en-US" dirty="0"/>
          </a:p>
          <a:p>
            <a:r>
              <a:rPr lang="en-US" dirty="0"/>
              <a:t>NT Hash Algorithm:</a:t>
            </a:r>
          </a:p>
          <a:p>
            <a:pPr lvl="1"/>
            <a:r>
              <a:rPr lang="en-US" dirty="0"/>
              <a:t>Encode password in UTF-16 little-endian</a:t>
            </a:r>
          </a:p>
          <a:p>
            <a:pPr lvl="1"/>
            <a:r>
              <a:rPr lang="en-US" dirty="0"/>
              <a:t>Take the MD4 hash of the encoded password</a:t>
            </a:r>
          </a:p>
          <a:p>
            <a:pPr lvl="1"/>
            <a:endParaRPr lang="en-US" dirty="0"/>
          </a:p>
          <a:p>
            <a:r>
              <a:rPr lang="en-US" dirty="0"/>
              <a:t>Other info:</a:t>
            </a:r>
          </a:p>
          <a:p>
            <a:pPr lvl="1"/>
            <a:r>
              <a:rPr lang="en-US" dirty="0"/>
              <a:t>Longer passwords now allowed</a:t>
            </a:r>
          </a:p>
          <a:p>
            <a:pPr lvl="1"/>
            <a:r>
              <a:rPr lang="en-US" dirty="0"/>
              <a:t>Passwords are still not salted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computers connected over a network and managed by a central computer called a domain controller</a:t>
            </a:r>
          </a:p>
          <a:p>
            <a:pPr lvl="3"/>
            <a:endParaRPr lang="en-US" dirty="0"/>
          </a:p>
          <a:p>
            <a:r>
              <a:rPr lang="en-US" dirty="0"/>
              <a:t>Password hashes stored in Active Directory database</a:t>
            </a:r>
          </a:p>
          <a:p>
            <a:pPr lvl="3"/>
            <a:endParaRPr lang="en-US" dirty="0"/>
          </a:p>
          <a:p>
            <a:r>
              <a:rPr lang="en-US" dirty="0"/>
              <a:t>Three protocols have been used for authentication between a client and a server on a domain</a:t>
            </a:r>
          </a:p>
          <a:p>
            <a:pPr lvl="1"/>
            <a:r>
              <a:rPr lang="en-US" dirty="0"/>
              <a:t>NTLMv1 Protocol</a:t>
            </a:r>
          </a:p>
          <a:p>
            <a:pPr lvl="1"/>
            <a:r>
              <a:rPr lang="en-US" dirty="0"/>
              <a:t>NTLMv2 Protocol</a:t>
            </a:r>
          </a:p>
          <a:p>
            <a:pPr lvl="1"/>
            <a:r>
              <a:rPr lang="en-US" dirty="0"/>
              <a:t>Kerberos</a:t>
            </a:r>
          </a:p>
          <a:p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30F758-610E-4F28-A963-44C85CB4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NTLMv1 Authentication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944FFF-CFCF-486A-B4A9-42A30E215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Server issues a random 8-byte challenge to the client</a:t>
            </a:r>
          </a:p>
          <a:p>
            <a:r>
              <a:rPr lang="en-US" sz="2800" dirty="0"/>
              <a:t>Client computes both the LM and NT hashes of the password</a:t>
            </a:r>
          </a:p>
          <a:p>
            <a:r>
              <a:rPr lang="en-US" sz="2800" dirty="0"/>
              <a:t>Each 16-byte hash is padded to 21 bytes using 5 null bytes</a:t>
            </a:r>
          </a:p>
          <a:p>
            <a:r>
              <a:rPr lang="en-US" sz="2800" dirty="0"/>
              <a:t>Both 21-byte values are separated into three 7-byte (56-bit) blocks</a:t>
            </a:r>
          </a:p>
          <a:p>
            <a:r>
              <a:rPr lang="en-US" sz="2800" dirty="0"/>
              <a:t>Each block is DES encrypted using the challenge as a key, then all are appended together into a 48-byte response</a:t>
            </a:r>
          </a:p>
          <a:p>
            <a:r>
              <a:rPr lang="en-US" sz="2800" dirty="0"/>
              <a:t>The server computes this as well and validates the response</a:t>
            </a:r>
          </a:p>
          <a:p>
            <a:pPr lvl="4"/>
            <a:endParaRPr lang="en-US" dirty="0"/>
          </a:p>
          <a:p>
            <a:r>
              <a:rPr lang="en-US" dirty="0"/>
              <a:t>Insecure due to use of LM hash and 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5C1299-4591-4038-8BF4-60A483B5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NTLMv2 Authentication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5CB576-72F3-4A1D-83D7-002F8E7CB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sz="2800" dirty="0"/>
              <a:t>Server issues a random 8-byte challenge to the client</a:t>
            </a:r>
          </a:p>
          <a:p>
            <a:r>
              <a:rPr lang="en-US" sz="2800" dirty="0"/>
              <a:t>Client sends two responses containing information such as a random 8-byte value, the current time, the NT hash of the password, the user name, and the name of the domain</a:t>
            </a:r>
          </a:p>
          <a:p>
            <a:r>
              <a:rPr lang="en-US" sz="2800" dirty="0"/>
              <a:t>Server validates responses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3FE95EB-6CCC-422F-8FDA-22555D50FD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006" b="8199"/>
          <a:stretch/>
        </p:blipFill>
        <p:spPr>
          <a:xfrm>
            <a:off x="2743200" y="3886200"/>
            <a:ext cx="6705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2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</p:spTree>
    <p:extLst>
      <p:ext uri="{BB962C8B-B14F-4D97-AF65-F5344CB8AC3E}">
        <p14:creationId xmlns:p14="http://schemas.microsoft.com/office/powerpoint/2010/main" val="328006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B94C4-5E98-432F-A499-512909E2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96A3E6-27F3-4497-876F-C19B70D8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Leading standard protocol for remote authentication</a:t>
            </a:r>
          </a:p>
          <a:p>
            <a:pPr lvl="1"/>
            <a:r>
              <a:rPr lang="en-US" dirty="0"/>
              <a:t>Used by many OSes, not just Windows</a:t>
            </a:r>
          </a:p>
          <a:p>
            <a:pPr lvl="1"/>
            <a:r>
              <a:rPr lang="en-US" dirty="0"/>
              <a:t>Will mostly be talking about it in the context of Windows domains</a:t>
            </a:r>
          </a:p>
          <a:p>
            <a:pPr lvl="3"/>
            <a:endParaRPr lang="en-US" dirty="0"/>
          </a:p>
          <a:p>
            <a:r>
              <a:rPr lang="en-US" dirty="0"/>
              <a:t>Manages client-server interactions using a </a:t>
            </a:r>
            <a:br>
              <a:rPr lang="en-US" dirty="0"/>
            </a:br>
            <a:r>
              <a:rPr lang="en-US" dirty="0"/>
              <a:t>Key Distribution Center (KDC)</a:t>
            </a:r>
          </a:p>
          <a:p>
            <a:pPr lvl="3"/>
            <a:endParaRPr lang="en-US" dirty="0"/>
          </a:p>
          <a:p>
            <a:r>
              <a:rPr lang="en-US" dirty="0"/>
              <a:t>Key Distribution Center provides two services:</a:t>
            </a:r>
          </a:p>
          <a:p>
            <a:pPr lvl="1"/>
            <a:r>
              <a:rPr lang="en-US" dirty="0"/>
              <a:t>Authentication Service (AS)</a:t>
            </a:r>
          </a:p>
          <a:p>
            <a:pPr lvl="1"/>
            <a:r>
              <a:rPr lang="en-US" dirty="0"/>
              <a:t>Ticket-Granting Service (TGS)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  <a:p>
            <a:r>
              <a:rPr lang="en-US" dirty="0"/>
              <a:t>Password Hashing</a:t>
            </a:r>
          </a:p>
          <a:p>
            <a:r>
              <a:rPr lang="en-US" dirty="0"/>
              <a:t>Password Cracking</a:t>
            </a:r>
          </a:p>
          <a:p>
            <a:pPr lvl="1"/>
            <a:r>
              <a:rPr lang="en-US" dirty="0"/>
              <a:t>Brute-force attacks</a:t>
            </a:r>
          </a:p>
          <a:p>
            <a:pPr lvl="1"/>
            <a:r>
              <a:rPr lang="en-US" dirty="0"/>
              <a:t>Dictionary attacks</a:t>
            </a:r>
          </a:p>
          <a:p>
            <a:pPr lvl="1"/>
            <a:r>
              <a:rPr lang="en-US" dirty="0"/>
              <a:t>Rainbow tables</a:t>
            </a:r>
          </a:p>
          <a:p>
            <a:r>
              <a:rPr lang="en-US" dirty="0"/>
              <a:t>Salted passwords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Each time the client logs into a domain, they send their user ID and request for a Ticket-Granting Ticket (TGT) to the AS</a:t>
            </a:r>
          </a:p>
          <a:p>
            <a:endParaRPr lang="en-US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98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5275262" cy="4830763"/>
          </a:xfrm>
        </p:spPr>
        <p:txBody>
          <a:bodyPr/>
          <a:lstStyle/>
          <a:p>
            <a:r>
              <a:rPr lang="en-US" sz="2800" dirty="0"/>
              <a:t>The AS responds with two messages:</a:t>
            </a:r>
          </a:p>
          <a:p>
            <a:pPr lvl="1"/>
            <a:r>
              <a:rPr lang="en-US" sz="2400" dirty="0"/>
              <a:t>The TGT, which contains the user’s ID, TGS ID, timestamp, IP address, lifetime, and </a:t>
            </a:r>
            <a:r>
              <a:rPr lang="en-US" sz="2400" i="1" u="sng" dirty="0"/>
              <a:t>TGS session key</a:t>
            </a:r>
            <a:r>
              <a:rPr lang="en-US" sz="2400" dirty="0"/>
              <a:t>, encrypted using the TGS secret key</a:t>
            </a:r>
          </a:p>
          <a:p>
            <a:pPr lvl="1"/>
            <a:r>
              <a:rPr lang="en-US" sz="2400" dirty="0"/>
              <a:t>The TGS ID, timestamp, lifetime, and </a:t>
            </a:r>
            <a:r>
              <a:rPr lang="en-US" sz="2400" i="1" u="sng" dirty="0"/>
              <a:t>TGS session key</a:t>
            </a:r>
            <a:r>
              <a:rPr lang="en-US" sz="2400" dirty="0"/>
              <a:t>, encrypted using the client’s password hash as a key</a:t>
            </a:r>
            <a:endParaRPr lang="en-US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xmlns="" id="{0ECD89B6-E81C-4A5D-9944-802F643625EB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5395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The user enters their password and decrypts the second message</a:t>
            </a:r>
          </a:p>
          <a:p>
            <a:endParaRPr lang="en-US" sz="2800" dirty="0"/>
          </a:p>
          <a:p>
            <a:r>
              <a:rPr lang="en-US" sz="2800" dirty="0"/>
              <a:t>The client prepares an </a:t>
            </a:r>
            <a:r>
              <a:rPr lang="en-US" sz="2800" i="1" u="sng" dirty="0"/>
              <a:t>Authenticator</a:t>
            </a:r>
            <a:r>
              <a:rPr lang="en-US" sz="2800" dirty="0"/>
              <a:t>, which contains their user ID and timestamp, and encrypts it using the TGS session key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5724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Any time the client needs to communicate with a server, it sends a message to the TGS requesting a ticket to the server</a:t>
            </a:r>
          </a:p>
          <a:p>
            <a:endParaRPr lang="en-US" sz="2800" dirty="0"/>
          </a:p>
          <a:p>
            <a:r>
              <a:rPr lang="en-US" sz="2800" dirty="0"/>
              <a:t>The client also sends the encrypted TGT and encrypted Authenticator to the TGS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681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The TGS decrypts the TGT with its secret key</a:t>
            </a:r>
          </a:p>
          <a:p>
            <a:endParaRPr lang="en-US" sz="2800" dirty="0"/>
          </a:p>
          <a:p>
            <a:r>
              <a:rPr lang="en-US" sz="2800" dirty="0"/>
              <a:t>The decrypted TGT contains the </a:t>
            </a:r>
            <a:r>
              <a:rPr lang="en-US" sz="2800" i="1" u="sng" dirty="0"/>
              <a:t>TGS session key</a:t>
            </a:r>
            <a:r>
              <a:rPr lang="en-US" sz="2800" dirty="0"/>
              <a:t>, which the TGS uses to decrypt the Authenticator</a:t>
            </a:r>
          </a:p>
          <a:p>
            <a:endParaRPr lang="en-US" sz="2800" dirty="0"/>
          </a:p>
          <a:p>
            <a:r>
              <a:rPr lang="en-US" sz="2800" dirty="0"/>
              <a:t>The TGS validates all information</a:t>
            </a:r>
          </a:p>
          <a:p>
            <a:endParaRPr lang="en-US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723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The TGS sends two messages to the client:</a:t>
            </a:r>
          </a:p>
          <a:p>
            <a:pPr lvl="1"/>
            <a:r>
              <a:rPr lang="en-US" sz="2400" dirty="0"/>
              <a:t>A service ticket that contains the user’s ID, the service’s ID, IP address, timestamp, lifetime, and </a:t>
            </a:r>
            <a:r>
              <a:rPr lang="en-US" sz="2400" i="1" u="sng" dirty="0"/>
              <a:t>service session key</a:t>
            </a:r>
            <a:r>
              <a:rPr lang="en-US" sz="2400" dirty="0"/>
              <a:t>, all encrypted using the service secret key</a:t>
            </a:r>
          </a:p>
          <a:p>
            <a:pPr lvl="1"/>
            <a:r>
              <a:rPr lang="en-US" sz="2400" dirty="0"/>
              <a:t>The service’s ID, timestamp, lifetime, and </a:t>
            </a:r>
            <a:r>
              <a:rPr lang="en-US" sz="2400" i="1" u="sng" dirty="0"/>
              <a:t>service session key</a:t>
            </a:r>
            <a:r>
              <a:rPr lang="en-US" sz="2400" dirty="0"/>
              <a:t>, encrypted using the TGS session key</a:t>
            </a:r>
          </a:p>
          <a:p>
            <a:pPr lvl="1"/>
            <a:endParaRPr lang="en-US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A301217-9D60-4C8F-8FBF-DB5CC260DBB1}"/>
              </a:ext>
            </a:extLst>
          </p:cNvPr>
          <p:cNvCxnSpPr/>
          <p:nvPr/>
        </p:nvCxnSpPr>
        <p:spPr bwMode="auto">
          <a:xfrm flipH="1">
            <a:off x="7924800" y="38862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102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The client decrypts the second message using the TGS session key</a:t>
            </a:r>
          </a:p>
          <a:p>
            <a:endParaRPr lang="en-US" sz="2800" dirty="0"/>
          </a:p>
          <a:p>
            <a:r>
              <a:rPr lang="en-US" sz="2800" dirty="0"/>
              <a:t>The client prepares a </a:t>
            </a:r>
            <a:r>
              <a:rPr lang="en-US" sz="2800" b="1" i="1" u="sng" dirty="0"/>
              <a:t>second</a:t>
            </a:r>
            <a:r>
              <a:rPr lang="en-US" sz="2800" i="1" u="sng" dirty="0"/>
              <a:t> Authenticator</a:t>
            </a:r>
            <a:r>
              <a:rPr lang="en-US" sz="2800" dirty="0"/>
              <a:t> that contains the user’s ID and timestamp and is encrypted using the service session key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A301217-9D60-4C8F-8FBF-DB5CC260DBB1}"/>
              </a:ext>
            </a:extLst>
          </p:cNvPr>
          <p:cNvCxnSpPr/>
          <p:nvPr/>
        </p:nvCxnSpPr>
        <p:spPr bwMode="auto">
          <a:xfrm flipH="1">
            <a:off x="7924800" y="38862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528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The client sends the service ticket and the second Authenticator to the server</a:t>
            </a:r>
          </a:p>
          <a:p>
            <a:pPr lvl="3"/>
            <a:endParaRPr lang="en-US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A301217-9D60-4C8F-8FBF-DB5CC260DBB1}"/>
              </a:ext>
            </a:extLst>
          </p:cNvPr>
          <p:cNvCxnSpPr/>
          <p:nvPr/>
        </p:nvCxnSpPr>
        <p:spPr bwMode="auto">
          <a:xfrm flipH="1">
            <a:off x="7924800" y="38862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F8F2FA0D-7D86-4378-96CF-C3BE21986BBE}"/>
              </a:ext>
            </a:extLst>
          </p:cNvPr>
          <p:cNvCxnSpPr>
            <a:cxnSpLocks/>
          </p:cNvCxnSpPr>
          <p:nvPr/>
        </p:nvCxnSpPr>
        <p:spPr bwMode="auto">
          <a:xfrm>
            <a:off x="7409657" y="4495800"/>
            <a:ext cx="1596230" cy="685800"/>
          </a:xfrm>
          <a:prstGeom prst="bentConnector3">
            <a:avLst>
              <a:gd name="adj1" fmla="val -328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2645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4953003" cy="4830763"/>
          </a:xfrm>
        </p:spPr>
        <p:txBody>
          <a:bodyPr/>
          <a:lstStyle/>
          <a:p>
            <a:r>
              <a:rPr lang="en-US" sz="2800" dirty="0"/>
              <a:t>The server uses its secret key to decrypt the service ticket, which includes the </a:t>
            </a:r>
            <a:r>
              <a:rPr lang="en-US" sz="2800" i="1" u="sng" dirty="0"/>
              <a:t>service session key</a:t>
            </a:r>
          </a:p>
          <a:p>
            <a:pPr lvl="3"/>
            <a:endParaRPr lang="en-US" sz="1800" dirty="0"/>
          </a:p>
          <a:p>
            <a:r>
              <a:rPr lang="en-US" sz="2800" dirty="0"/>
              <a:t>The server decrypts the second Authenticator with the service session key</a:t>
            </a:r>
          </a:p>
          <a:p>
            <a:pPr marL="1828800" lvl="4" indent="0">
              <a:buNone/>
            </a:pPr>
            <a:endParaRPr lang="en-US" sz="1800" dirty="0"/>
          </a:p>
          <a:p>
            <a:r>
              <a:rPr lang="en-US" sz="2800" dirty="0"/>
              <a:t>The server validates all information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A301217-9D60-4C8F-8FBF-DB5CC260DBB1}"/>
              </a:ext>
            </a:extLst>
          </p:cNvPr>
          <p:cNvCxnSpPr/>
          <p:nvPr/>
        </p:nvCxnSpPr>
        <p:spPr bwMode="auto">
          <a:xfrm flipH="1">
            <a:off x="7924800" y="38862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F8F2FA0D-7D86-4378-96CF-C3BE21986BBE}"/>
              </a:ext>
            </a:extLst>
          </p:cNvPr>
          <p:cNvCxnSpPr>
            <a:cxnSpLocks/>
          </p:cNvCxnSpPr>
          <p:nvPr/>
        </p:nvCxnSpPr>
        <p:spPr bwMode="auto">
          <a:xfrm>
            <a:off x="7409657" y="4495800"/>
            <a:ext cx="1596230" cy="685800"/>
          </a:xfrm>
          <a:prstGeom prst="bentConnector3">
            <a:avLst>
              <a:gd name="adj1" fmla="val -328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3104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CAE67-888A-4775-A0BC-805E40E1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Kerberos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EF8C-5684-4D46-AB1E-1C39B8B2D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295401"/>
            <a:ext cx="5275262" cy="4830763"/>
          </a:xfrm>
        </p:spPr>
        <p:txBody>
          <a:bodyPr/>
          <a:lstStyle/>
          <a:p>
            <a:r>
              <a:rPr lang="en-US" sz="2800" dirty="0"/>
              <a:t>The server prepares a </a:t>
            </a:r>
            <a:br>
              <a:rPr lang="en-US" sz="2800" dirty="0"/>
            </a:br>
            <a:r>
              <a:rPr lang="en-US" sz="2800" b="1" i="1" u="sng" dirty="0"/>
              <a:t>third</a:t>
            </a:r>
            <a:r>
              <a:rPr lang="en-US" sz="2800" i="1" u="sng" dirty="0"/>
              <a:t> Authenticator</a:t>
            </a:r>
            <a:r>
              <a:rPr lang="en-US" sz="2800" dirty="0"/>
              <a:t> containing the server’s ID and the timestamp, and encrypts it with the service session key</a:t>
            </a:r>
          </a:p>
          <a:p>
            <a:pPr lvl="3"/>
            <a:endParaRPr lang="en-US" sz="1800" dirty="0"/>
          </a:p>
          <a:p>
            <a:r>
              <a:rPr lang="en-US" sz="2800" dirty="0"/>
              <a:t>The server sends its Authenticator to the client, which decrypts it</a:t>
            </a:r>
          </a:p>
          <a:p>
            <a:pPr lvl="3"/>
            <a:endParaRPr lang="en-US" sz="1800" dirty="0"/>
          </a:p>
          <a:p>
            <a:r>
              <a:rPr lang="en-US" sz="2800" dirty="0"/>
              <a:t>Authentication complete!!!</a:t>
            </a:r>
            <a:endParaRPr lang="en-US" sz="32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E5B8DE9-5683-499A-954F-ED8EF4E236D3}"/>
              </a:ext>
            </a:extLst>
          </p:cNvPr>
          <p:cNvSpPr/>
          <p:nvPr/>
        </p:nvSpPr>
        <p:spPr bwMode="auto">
          <a:xfrm>
            <a:off x="8247062" y="1447800"/>
            <a:ext cx="3041651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Key Distribution Center (KDC)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A9D28146-0E25-4194-BEC7-CF23B6E0A88E}"/>
              </a:ext>
            </a:extLst>
          </p:cNvPr>
          <p:cNvSpPr/>
          <p:nvPr/>
        </p:nvSpPr>
        <p:spPr bwMode="auto">
          <a:xfrm>
            <a:off x="8891587" y="2423299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Authentication Server (AS)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A035449-F4D8-46B6-BAA3-EB4BEBF5E68E}"/>
              </a:ext>
            </a:extLst>
          </p:cNvPr>
          <p:cNvSpPr/>
          <p:nvPr/>
        </p:nvSpPr>
        <p:spPr bwMode="auto">
          <a:xfrm>
            <a:off x="8891587" y="3367882"/>
            <a:ext cx="1752600" cy="685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Ticket Granting Server (TGS)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B690793-306F-4E94-AD87-D5584BC38842}"/>
              </a:ext>
            </a:extLst>
          </p:cNvPr>
          <p:cNvSpPr/>
          <p:nvPr/>
        </p:nvSpPr>
        <p:spPr bwMode="auto">
          <a:xfrm>
            <a:off x="6400800" y="3124200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Client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12859917-C12F-4A88-B9A5-39FC9A3420CD}"/>
              </a:ext>
            </a:extLst>
          </p:cNvPr>
          <p:cNvSpPr/>
          <p:nvPr/>
        </p:nvSpPr>
        <p:spPr bwMode="auto">
          <a:xfrm>
            <a:off x="9005887" y="4723514"/>
            <a:ext cx="1524000" cy="1371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Server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EE603CD-0CF1-4582-866B-CFBD2ADE7F34}"/>
              </a:ext>
            </a:extLst>
          </p:cNvPr>
          <p:cNvSpPr/>
          <p:nvPr/>
        </p:nvSpPr>
        <p:spPr bwMode="auto">
          <a:xfrm>
            <a:off x="5978525" y="609600"/>
            <a:ext cx="5832474" cy="5638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Windows Domain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xmlns="" id="{950F3523-6547-4897-99DA-C8B342651937}"/>
              </a:ext>
            </a:extLst>
          </p:cNvPr>
          <p:cNvCxnSpPr/>
          <p:nvPr/>
        </p:nvCxnSpPr>
        <p:spPr bwMode="auto">
          <a:xfrm flipV="1">
            <a:off x="6858000" y="2590800"/>
            <a:ext cx="2033587" cy="518299"/>
          </a:xfrm>
          <a:prstGeom prst="bentConnector3">
            <a:avLst>
              <a:gd name="adj1" fmla="val 3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DC7B4CC7-2830-4B89-9510-F17039EF4C56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7315201" y="2895600"/>
            <a:ext cx="1576389" cy="228600"/>
          </a:xfrm>
          <a:prstGeom prst="bentConnector3">
            <a:avLst>
              <a:gd name="adj1" fmla="val 999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C6EAF2C-BFC6-4E5A-B43D-36AAD9C93A90}"/>
              </a:ext>
            </a:extLst>
          </p:cNvPr>
          <p:cNvCxnSpPr/>
          <p:nvPr/>
        </p:nvCxnSpPr>
        <p:spPr bwMode="auto">
          <a:xfrm>
            <a:off x="7924800" y="35814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CA301217-9D60-4C8F-8FBF-DB5CC260DBB1}"/>
              </a:ext>
            </a:extLst>
          </p:cNvPr>
          <p:cNvCxnSpPr/>
          <p:nvPr/>
        </p:nvCxnSpPr>
        <p:spPr bwMode="auto">
          <a:xfrm flipH="1">
            <a:off x="7924800" y="3886200"/>
            <a:ext cx="9667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xmlns="" id="{F8F2FA0D-7D86-4378-96CF-C3BE21986BBE}"/>
              </a:ext>
            </a:extLst>
          </p:cNvPr>
          <p:cNvCxnSpPr>
            <a:cxnSpLocks/>
          </p:cNvCxnSpPr>
          <p:nvPr/>
        </p:nvCxnSpPr>
        <p:spPr bwMode="auto">
          <a:xfrm>
            <a:off x="7409657" y="4495800"/>
            <a:ext cx="1596230" cy="685800"/>
          </a:xfrm>
          <a:prstGeom prst="bentConnector3">
            <a:avLst>
              <a:gd name="adj1" fmla="val -328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xmlns="" id="{D762F417-806D-49F7-B0EA-415369FC08F9}"/>
              </a:ext>
            </a:extLst>
          </p:cNvPr>
          <p:cNvCxnSpPr/>
          <p:nvPr/>
        </p:nvCxnSpPr>
        <p:spPr bwMode="auto">
          <a:xfrm rot="10800000">
            <a:off x="6858001" y="4495800"/>
            <a:ext cx="2147887" cy="1143000"/>
          </a:xfrm>
          <a:prstGeom prst="bentConnector3">
            <a:avLst>
              <a:gd name="adj1" fmla="val 995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3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050471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class will be Hardening</a:t>
            </a:r>
          </a:p>
          <a:p>
            <a:pPr lvl="1"/>
            <a:r>
              <a:rPr lang="en-US" dirty="0"/>
              <a:t>Topic will </a:t>
            </a:r>
            <a:r>
              <a:rPr lang="en-US" u="sng" dirty="0"/>
              <a:t>NOT</a:t>
            </a:r>
            <a:r>
              <a:rPr lang="en-US" dirty="0"/>
              <a:t> be on the upcoming exam</a:t>
            </a:r>
          </a:p>
          <a:p>
            <a:pPr lvl="1"/>
            <a:r>
              <a:rPr lang="en-US" dirty="0"/>
              <a:t>Go vote!!!</a:t>
            </a:r>
          </a:p>
          <a:p>
            <a:pPr lvl="1"/>
            <a:endParaRPr lang="en-US" dirty="0"/>
          </a:p>
          <a:p>
            <a:r>
              <a:rPr lang="en-US" dirty="0"/>
              <a:t>Midterm 2 is happening on Thursday (November 8th)</a:t>
            </a:r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Linux authentication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Windows authentication</a:t>
            </a:r>
          </a:p>
          <a:p>
            <a:pPr lvl="1"/>
            <a:r>
              <a:rPr lang="en-US" sz="2400" dirty="0"/>
              <a:t>Standalone system authentication</a:t>
            </a:r>
          </a:p>
          <a:p>
            <a:pPr lvl="1"/>
            <a:r>
              <a:rPr lang="en-US" sz="2400" dirty="0"/>
              <a:t>Domain authentication</a:t>
            </a:r>
          </a:p>
          <a:p>
            <a:endParaRPr lang="en-US" sz="2800" dirty="0"/>
          </a:p>
          <a:p>
            <a:r>
              <a:rPr lang="en-US" sz="2800" dirty="0"/>
              <a:t>Kerberos protocol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3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402407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Text file that stores information about user accounts</a:t>
            </a:r>
          </a:p>
          <a:p>
            <a:pPr lvl="1"/>
            <a:r>
              <a:rPr lang="en-US" sz="2800" dirty="0"/>
              <a:t>Readable by any user</a:t>
            </a:r>
          </a:p>
          <a:p>
            <a:pPr lvl="1"/>
            <a:r>
              <a:rPr lang="en-US" sz="2800" dirty="0"/>
              <a:t>On legacy UNIX systems, stored passwords hashed by the UNIX </a:t>
            </a:r>
            <a:r>
              <a:rPr lang="en-US" sz="2800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crypt() </a:t>
            </a:r>
            <a:r>
              <a:rPr lang="en-US" sz="2800" dirty="0">
                <a:ea typeface="Cambria" panose="02040503050406030204" pitchFamily="18" charset="0"/>
                <a:cs typeface="Calibri" panose="020F0502020204030204" pitchFamily="34" charset="0"/>
              </a:rPr>
              <a:t>algorithm</a:t>
            </a:r>
          </a:p>
          <a:p>
            <a:pPr lvl="1"/>
            <a:r>
              <a:rPr lang="en-US" sz="2800" dirty="0"/>
              <a:t>Now a bit of a misnomer on modern Linux operating system</a:t>
            </a:r>
          </a:p>
          <a:p>
            <a:pPr lvl="4"/>
            <a:endParaRPr lang="en-US" dirty="0"/>
          </a:p>
          <a:p>
            <a:r>
              <a:rPr lang="en-US" sz="3200" dirty="0"/>
              <a:t>For each user, lists username, user ID (</a:t>
            </a:r>
            <a:r>
              <a:rPr lang="en-US" sz="3200" dirty="0" err="1"/>
              <a:t>uid</a:t>
            </a:r>
            <a:r>
              <a:rPr lang="en-US" sz="3200" dirty="0"/>
              <a:t>), group ID (</a:t>
            </a:r>
            <a:r>
              <a:rPr lang="en-US" sz="3200" dirty="0" err="1"/>
              <a:t>gid</a:t>
            </a:r>
            <a:r>
              <a:rPr lang="en-US" sz="3200" dirty="0"/>
              <a:t>), comments, home directory, preferred shell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C9CD2C2-CBAF-43FE-97F3-0411167AA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514975"/>
            <a:ext cx="829627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8D445C-5FC9-4EC5-8598-2D099DF9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crypt()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C06344-5904-4C8F-986E-5013E0FC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passwords originally 8 characters max</a:t>
            </a:r>
          </a:p>
          <a:p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crypt() </a:t>
            </a:r>
            <a:r>
              <a:rPr lang="en-US" dirty="0"/>
              <a:t>was a legacy function used to “hash” passwords</a:t>
            </a:r>
          </a:p>
          <a:p>
            <a:pPr lvl="1"/>
            <a:r>
              <a:rPr lang="en-US" dirty="0"/>
              <a:t>Password used was a 56-bit key</a:t>
            </a:r>
          </a:p>
          <a:p>
            <a:pPr lvl="1"/>
            <a:r>
              <a:rPr lang="en-US" dirty="0"/>
              <a:t>12-bit salt</a:t>
            </a:r>
          </a:p>
          <a:p>
            <a:pPr lvl="1"/>
            <a:r>
              <a:rPr lang="en-US" dirty="0"/>
              <a:t>Uses a modified version of DES to make it one-way</a:t>
            </a:r>
          </a:p>
          <a:p>
            <a:pPr lvl="1"/>
            <a:r>
              <a:rPr lang="en-US" dirty="0"/>
              <a:t>Encrypts a 64-bit block of 0s, 25 rounds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640D59-DA4E-4F40-9950-20E4871A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/shadow </a:t>
            </a:r>
            <a:r>
              <a:rPr lang="en-US" dirty="0"/>
              <a:t>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89B4C8-9CEF-45B8-80C2-B5D82A95D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430000" cy="4830763"/>
          </a:xfrm>
        </p:spPr>
        <p:txBody>
          <a:bodyPr/>
          <a:lstStyle/>
          <a:p>
            <a:r>
              <a:rPr lang="en-US" dirty="0"/>
              <a:t>Text file that stores password information, only readable by root</a:t>
            </a:r>
          </a:p>
          <a:p>
            <a:pPr lvl="3"/>
            <a:endParaRPr lang="en-US" dirty="0"/>
          </a:p>
          <a:p>
            <a:r>
              <a:rPr lang="en-US" dirty="0"/>
              <a:t>For each user, lists username, hashed password, info about password change/expiration policy</a:t>
            </a:r>
          </a:p>
          <a:p>
            <a:pPr lvl="3"/>
            <a:endParaRPr lang="en-US" dirty="0"/>
          </a:p>
          <a:p>
            <a:r>
              <a:rPr lang="en-US" dirty="0"/>
              <a:t>Password field actually contains 3 separate parts separated by $</a:t>
            </a:r>
          </a:p>
          <a:p>
            <a:pPr lvl="1"/>
            <a:r>
              <a:rPr lang="en-US" dirty="0"/>
              <a:t>ID of hashing algorithm, salt, password hash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C9CFBA-0CC9-4EF8-98CE-2E91CEEF3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4924425"/>
            <a:ext cx="98774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8569663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70961</TotalTime>
  <Words>1157</Words>
  <Application>Microsoft Office PowerPoint</Application>
  <PresentationFormat>Widescreen</PresentationFormat>
  <Paragraphs>269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MS PGothic</vt:lpstr>
      <vt:lpstr>MS PGothic</vt:lpstr>
      <vt:lpstr>Arial</vt:lpstr>
      <vt:lpstr>Calibri</vt:lpstr>
      <vt:lpstr>Cambria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Linux Authentication</vt:lpstr>
      <vt:lpstr>The /etc/passwd File</vt:lpstr>
      <vt:lpstr>UNIX crypt() Algorithm</vt:lpstr>
      <vt:lpstr>The /etc/shadow File</vt:lpstr>
      <vt:lpstr>Windows Authentication</vt:lpstr>
      <vt:lpstr>Local Security Authority (LSA)</vt:lpstr>
      <vt:lpstr>Security Accounts Manager (SAM)</vt:lpstr>
      <vt:lpstr>Lan Manager Hash (LanMan, LM)</vt:lpstr>
      <vt:lpstr>Lan Manager Hash Security</vt:lpstr>
      <vt:lpstr>NT Hash (NTLM)</vt:lpstr>
      <vt:lpstr>Windows Domains</vt:lpstr>
      <vt:lpstr>NTLMv1 Authentication Protocol</vt:lpstr>
      <vt:lpstr>NTLMv2 Authentication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Kerberos Protocol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1120</cp:revision>
  <cp:lastPrinted>2009-04-22T19:24:48Z</cp:lastPrinted>
  <dcterms:created xsi:type="dcterms:W3CDTF">2013-08-18T19:22:46Z</dcterms:created>
  <dcterms:modified xsi:type="dcterms:W3CDTF">2018-11-05T15:00:40Z</dcterms:modified>
</cp:coreProperties>
</file>